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64" r:id="rId3"/>
    <p:sldId id="266" r:id="rId4"/>
    <p:sldId id="267" r:id="rId5"/>
    <p:sldId id="269" r:id="rId6"/>
    <p:sldId id="281"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74" r:id="rId20"/>
    <p:sldId id="275" r:id="rId21"/>
    <p:sldId id="276" r:id="rId22"/>
    <p:sldId id="277" r:id="rId23"/>
    <p:sldId id="278" r:id="rId24"/>
    <p:sldId id="272" r:id="rId25"/>
    <p:sldId id="268" r:id="rId26"/>
    <p:sldId id="282" r:id="rId27"/>
    <p:sldId id="271"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85" autoAdjust="0"/>
    <p:restoredTop sz="90919"/>
  </p:normalViewPr>
  <p:slideViewPr>
    <p:cSldViewPr snapToGrid="0">
      <p:cViewPr varScale="1">
        <p:scale>
          <a:sx n="147" d="100"/>
          <a:sy n="147" d="100"/>
        </p:scale>
        <p:origin x="139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27</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20</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22</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6170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Colleen.Reid@Colorado.edu" TargetMode="External"/><Relationship Id="rId2" Type="http://schemas.openxmlformats.org/officeDocument/2006/relationships/hyperlink" Target="mailto:Melissa.Maestas@Colorado.edu"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PM2.5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2320" y="1515070"/>
            <a:ext cx="4143080" cy="4143080"/>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4" name="Content Placeholder 3">
            <a:extLst>
              <a:ext uri="{FF2B5EF4-FFF2-40B4-BE49-F238E27FC236}">
                <a16:creationId xmlns:a16="http://schemas.microsoft.com/office/drawing/2014/main" id="{8868E0BD-9C88-354D-8FBF-B0B4B6ADD119}"/>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A325ED5-B169-DD42-B20D-6B0A515AE8D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28882" y="1769293"/>
            <a:ext cx="3959558" cy="3959558"/>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PM2.5 with calm winds</a:t>
            </a:r>
          </a:p>
        </p:txBody>
      </p:sp>
      <p:sp>
        <p:nvSpPr>
          <p:cNvPr id="3" name="Content Placeholder 2">
            <a:extLst>
              <a:ext uri="{FF2B5EF4-FFF2-40B4-BE49-F238E27FC236}">
                <a16:creationId xmlns:a16="http://schemas.microsoft.com/office/drawing/2014/main" id="{18BAD9D5-2485-0A4A-B546-66ECBCB7A2A4}"/>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65249" y="1995537"/>
            <a:ext cx="3613124" cy="3613124"/>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PM2.5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sz="half" idx="1"/>
          </p:nvPr>
        </p:nvSpPr>
        <p:spPr/>
        <p:txBody>
          <a:bodyPr>
            <a:normAutofit fontScale="92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Predictor relationships could be different</a:t>
            </a:r>
          </a:p>
        </p:txBody>
      </p:sp>
      <p:sp>
        <p:nvSpPr>
          <p:cNvPr id="4" name="Content Placeholder 3">
            <a:extLst>
              <a:ext uri="{FF2B5EF4-FFF2-40B4-BE49-F238E27FC236}">
                <a16:creationId xmlns:a16="http://schemas.microsoft.com/office/drawing/2014/main" id="{466C8AFE-1FEF-4046-845D-4217FE9ABFA3}"/>
              </a:ext>
            </a:extLst>
          </p:cNvPr>
          <p:cNvSpPr>
            <a:spLocks noGrp="1"/>
          </p:cNvSpPr>
          <p:nvPr>
            <p:ph sz="half" idx="2"/>
          </p:nvPr>
        </p:nvSpPr>
        <p:spPr/>
        <p:txBody>
          <a:bodyPr>
            <a:normAutofit fontScale="92500" lnSpcReduction="20000"/>
          </a:bodyPr>
          <a:lstStyle/>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3307" y="1699022"/>
            <a:ext cx="7239811" cy="1790700"/>
          </a:xfrm>
        </p:spPr>
        <p:txBody>
          <a:bodyPr>
            <a:normAutofit fontScale="90000"/>
          </a:bodyPr>
          <a:lstStyle/>
          <a:p>
            <a:r>
              <a:rPr lang="en-US" dirty="0"/>
              <a:t>Thank You!!</a:t>
            </a:r>
            <a:br>
              <a:rPr lang="en-US" dirty="0"/>
            </a:br>
            <a:br>
              <a:rPr lang="en-US" dirty="0"/>
            </a:br>
            <a:r>
              <a:rPr lang="en-US" dirty="0"/>
              <a:t>Questions?</a:t>
            </a:r>
          </a:p>
        </p:txBody>
      </p:sp>
      <p:sp>
        <p:nvSpPr>
          <p:cNvPr id="3" name="Subtitle 2"/>
          <p:cNvSpPr>
            <a:spLocks noGrp="1"/>
          </p:cNvSpPr>
          <p:nvPr>
            <p:ph type="subTitle" idx="1"/>
          </p:nvPr>
        </p:nvSpPr>
        <p:spPr>
          <a:xfrm>
            <a:off x="1143000" y="3558778"/>
            <a:ext cx="6858000" cy="2157437"/>
          </a:xfrm>
        </p:spPr>
        <p:txBody>
          <a:bodyPr>
            <a:normAutofit fontScale="85000" lnSpcReduction="20000"/>
          </a:bodyPr>
          <a:lstStyle/>
          <a:p>
            <a:r>
              <a:rPr lang="en-US" dirty="0"/>
              <a:t>Melissa May Maestas, PhD </a:t>
            </a:r>
            <a:r>
              <a:rPr lang="en-US" dirty="0">
                <a:hlinkClick r:id="rId2"/>
              </a:rPr>
              <a:t>Melissa.Maestas@Colorado.edu</a:t>
            </a:r>
            <a:endParaRPr lang="en-US" dirty="0"/>
          </a:p>
          <a:p>
            <a:endParaRPr lang="en-US" dirty="0"/>
          </a:p>
          <a:p>
            <a:r>
              <a:rPr lang="en-US" dirty="0"/>
              <a:t>Colleen Reid, PhD </a:t>
            </a:r>
            <a:r>
              <a:rPr lang="en-US" dirty="0">
                <a:hlinkClick r:id="rId3"/>
              </a:rPr>
              <a:t>Colleen.Reid@Colorado.edu</a:t>
            </a:r>
            <a:endParaRPr lang="en-US" dirty="0"/>
          </a:p>
          <a:p>
            <a:endParaRPr lang="en-US" dirty="0"/>
          </a:p>
          <a:p>
            <a:r>
              <a:rPr lang="en-US" dirty="0"/>
              <a:t> Ellen Considine, BS-candidate</a:t>
            </a:r>
          </a:p>
          <a:p>
            <a:r>
              <a:rPr lang="en-US" dirty="0"/>
              <a:t>Gina Li, MA-candidate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nvPr>
        </p:nvGraphicFramePr>
        <p:xfrm>
          <a:off x="3201028" y="1029981"/>
          <a:ext cx="5457197" cy="7132320"/>
        </p:xfrm>
        <a:graphic>
          <a:graphicData uri="http://schemas.openxmlformats.org/drawingml/2006/table">
            <a:tbl>
              <a:tblPr firstRow="1" firstCol="1" bandRow="1">
                <a:tableStyleId>{B301B821-A1FF-4177-AEE7-76D212191A09}</a:tableStyleId>
              </a:tblPr>
              <a:tblGrid>
                <a:gridCol w="3535836">
                  <a:extLst>
                    <a:ext uri="{9D8B030D-6E8A-4147-A177-3AD203B41FA5}">
                      <a16:colId xmlns:a16="http://schemas.microsoft.com/office/drawing/2014/main" val="20000"/>
                    </a:ext>
                  </a:extLst>
                </a:gridCol>
                <a:gridCol w="1921361">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274320">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1097280">
                <a:tc>
                  <a:txBody>
                    <a:bodyPr/>
                    <a:lstStyle/>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0"/>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lnSpcReduction="10000"/>
          </a:bodyPr>
          <a:lstStyle/>
          <a:p>
            <a:r>
              <a:rPr lang="en-US" sz="1875" dirty="0"/>
              <a:t>Clear evidence of respiratory health effects</a:t>
            </a:r>
          </a:p>
          <a:p>
            <a:pPr lvl="1"/>
            <a:r>
              <a:rPr lang="en-US" sz="1875" dirty="0"/>
              <a:t>Particularly for exacerbation of asthma</a:t>
            </a:r>
          </a:p>
          <a:p>
            <a:r>
              <a:rPr lang="en-US" sz="1875" dirty="0"/>
              <a:t>Growing evidence of increased risk of all-cause mortality </a:t>
            </a:r>
          </a:p>
          <a:p>
            <a:r>
              <a:rPr lang="en-US" sz="1875" dirty="0"/>
              <a:t>Mixed findings for cardiovascular outcomes</a:t>
            </a:r>
          </a:p>
          <a:p>
            <a:r>
              <a:rPr lang="en-US" sz="1875" dirty="0"/>
              <a:t>A few studies have found associations with adverse birth outcomes</a:t>
            </a:r>
          </a:p>
          <a:p>
            <a:endParaRPr lang="en-US" sz="1875" dirty="0"/>
          </a:p>
          <a:p>
            <a:r>
              <a:rPr lang="en-US" sz="1875" dirty="0">
                <a:sym typeface="Wingdings" panose="05000000000000000000" pitchFamily="2" charset="2"/>
              </a:rPr>
              <a:t>More research needed</a:t>
            </a:r>
          </a:p>
          <a:p>
            <a:r>
              <a:rPr lang="en-US" sz="1875" dirty="0">
                <a:sym typeface="Wingdings" panose="05000000000000000000" pitchFamily="2" charset="2"/>
              </a:rPr>
              <a:t> more research needed for health outcomes not yet studied or understudied</a:t>
            </a:r>
          </a:p>
          <a:p>
            <a:r>
              <a:rPr lang="en-US" sz="1875" dirty="0">
                <a:sym typeface="Wingdings" panose="05000000000000000000" pitchFamily="2" charset="2"/>
              </a:rPr>
              <a:t> to further evaluate cardiovascular outcomes</a:t>
            </a:r>
          </a:p>
          <a:p>
            <a:r>
              <a:rPr lang="en-US" sz="1875" dirty="0">
                <a:sym typeface="Wingdings" panose="05000000000000000000" pitchFamily="2" charset="2"/>
              </a:rPr>
              <a:t> to better understand effects of duration and intensity of wildfire smoke exposures</a:t>
            </a:r>
          </a:p>
          <a:p>
            <a:r>
              <a:rPr lang="en-US" sz="1875" b="1" dirty="0">
                <a:sym typeface="Wingdings" panose="05000000000000000000" pitchFamily="2" charset="2"/>
              </a:rPr>
              <a:t> </a:t>
            </a:r>
            <a:r>
              <a:rPr lang="en-US" sz="1875" dirty="0">
                <a:sym typeface="Wingdings" panose="05000000000000000000" pitchFamily="2" charset="2"/>
              </a:rPr>
              <a:t>to identify vulnerable subpopulations</a:t>
            </a:r>
          </a:p>
          <a:p>
            <a:endParaRPr lang="en-US" sz="1875"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srcRect/>
          <a:stretch>
            <a:fillRect/>
          </a:stretch>
        </p:blipFill>
        <p:spPr bwMode="auto">
          <a:xfrm>
            <a:off x="6096972" y="2842442"/>
            <a:ext cx="2656744" cy="200025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idx="1"/>
          </p:nvPr>
        </p:nvSpPr>
        <p:spPr>
          <a:xfrm>
            <a:off x="822960" y="2241551"/>
            <a:ext cx="4945108" cy="3017520"/>
          </a:xfrm>
        </p:spPr>
        <p:txBody>
          <a:bodyPr>
            <a:normAutofit/>
          </a:bodyPr>
          <a:lstStyle/>
          <a:p>
            <a:pPr marL="0" indent="0"/>
            <a:r>
              <a:rPr lang="en-US" sz="1800" dirty="0"/>
              <a:t>Sparse air pollutant monitoring network</a:t>
            </a:r>
          </a:p>
          <a:p>
            <a:pPr marL="257175" indent="-211931">
              <a:buNone/>
            </a:pPr>
            <a:r>
              <a:rPr lang="en-US" sz="1800" dirty="0"/>
              <a:t>Many PM</a:t>
            </a:r>
            <a:r>
              <a:rPr lang="en-US" sz="1800" baseline="-25000" dirty="0"/>
              <a:t>2.5</a:t>
            </a:r>
            <a:r>
              <a:rPr lang="en-US" sz="1800" dirty="0"/>
              <a:t> monitors only measure every sixth or third day</a:t>
            </a:r>
          </a:p>
          <a:p>
            <a:r>
              <a:rPr lang="en-US" sz="1800" dirty="0"/>
              <a:t>Leads to spatial and temporal averaging of exposure measurements	</a:t>
            </a:r>
          </a:p>
          <a:p>
            <a:pPr lvl="1"/>
            <a:r>
              <a:rPr lang="en-US"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730" y="2235573"/>
            <a:ext cx="4802424" cy="36270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a:xfrm>
            <a:off x="470297" y="1146362"/>
            <a:ext cx="7706549" cy="857250"/>
          </a:xfrm>
        </p:spPr>
        <p:txBody>
          <a:bodyPr>
            <a:normAutofit fontScale="90000"/>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p:cNvSpPr txBox="1"/>
          <p:nvPr/>
        </p:nvSpPr>
        <p:spPr>
          <a:xfrm>
            <a:off x="1320466" y="5736729"/>
            <a:ext cx="2505223" cy="265457"/>
          </a:xfrm>
          <a:prstGeom prst="rect">
            <a:avLst/>
          </a:prstGeom>
          <a:noFill/>
        </p:spPr>
        <p:txBody>
          <a:bodyPr wrap="square" rtlCol="0">
            <a:spAutoFit/>
          </a:bodyPr>
          <a:lstStyle/>
          <a:p>
            <a:r>
              <a:rPr lang="en-US" sz="1125" dirty="0">
                <a:solidFill>
                  <a:schemeClr val="tx2">
                    <a:lumMod val="75000"/>
                  </a:schemeClr>
                </a:solidFill>
              </a:rPr>
              <a:t>Image courtesy of Mike Jerrett</a:t>
            </a:r>
          </a:p>
        </p:txBody>
      </p:sp>
      <p:sp>
        <p:nvSpPr>
          <p:cNvPr id="4" name="TextBox 3"/>
          <p:cNvSpPr txBox="1"/>
          <p:nvPr/>
        </p:nvSpPr>
        <p:spPr>
          <a:xfrm>
            <a:off x="1228411"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p:txBody>
          <a:bodyPr/>
          <a:lstStyle/>
          <a:p>
            <a:r>
              <a:rPr lang="en-US" dirty="0"/>
              <a:t>2008 ML project and new ML project</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lstStyle/>
          <a:p>
            <a:r>
              <a:rPr lang="en-US" dirty="0"/>
              <a:t>New Study – Scaling up:</a:t>
            </a:r>
          </a:p>
          <a:p>
            <a:pPr lvl="1"/>
            <a:r>
              <a:rPr lang="en-US" dirty="0"/>
              <a:t>Similar modeling (Di paper (Harvard, Emory)) – models don’t perform well in western US</a:t>
            </a:r>
          </a:p>
          <a:p>
            <a:pPr lvl="1"/>
            <a:r>
              <a:rPr lang="en-US" dirty="0"/>
              <a:t>We’re focusing on western US</a:t>
            </a:r>
          </a:p>
          <a:p>
            <a:pPr lvl="1"/>
            <a:r>
              <a:rPr lang="en-US" dirty="0"/>
              <a:t>More than EPA monitors (FS, TEOM, states, FS, field </a:t>
            </a:r>
            <a:r>
              <a:rPr lang="en-US" dirty="0" err="1"/>
              <a:t>campaignes</a:t>
            </a:r>
            <a:endParaRPr lang="en-US" dirty="0"/>
          </a:p>
          <a:p>
            <a:pPr lvl="2"/>
            <a:r>
              <a:rPr lang="en-US" dirty="0"/>
              <a:t>Plug – if you have PM2.5 monitor data – we would like to include it in our study</a:t>
            </a:r>
          </a:p>
          <a:p>
            <a:pPr lvl="1"/>
            <a:r>
              <a:rPr lang="en-US" dirty="0"/>
              <a:t>Hope to do ensemble of different machine learning algorithms</a:t>
            </a:r>
          </a:p>
          <a:p>
            <a:endParaRPr lang="en-US" dirty="0"/>
          </a:p>
        </p:txBody>
      </p:sp>
    </p:spTree>
    <p:extLst>
      <p:ext uri="{BB962C8B-B14F-4D97-AF65-F5344CB8AC3E}">
        <p14:creationId xmlns:p14="http://schemas.microsoft.com/office/powerpoint/2010/main" val="17478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9" y="1054112"/>
            <a:ext cx="7543800" cy="1088068"/>
          </a:xfrm>
        </p:spPr>
        <p:txBody>
          <a:bodyPr>
            <a:normAutofit fontScale="90000"/>
          </a:bodyPr>
          <a:lstStyle/>
          <a:p>
            <a:r>
              <a:rPr lang="en-US" dirty="0"/>
              <a:t>2008 northern California </a:t>
            </a:r>
            <a:br>
              <a:rPr lang="en-US" dirty="0"/>
            </a:br>
            <a:r>
              <a:rPr lang="en-US" dirty="0"/>
              <a:t>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rcRect l="7691" t="6935" r="6571" b="5762"/>
          <a:stretch/>
        </p:blipFill>
        <p:spPr bwMode="auto">
          <a:xfrm>
            <a:off x="5205355" y="1509433"/>
            <a:ext cx="3219227" cy="3749638"/>
          </a:xfrm>
          <a:prstGeom prst="rect">
            <a:avLst/>
          </a:prstGeom>
          <a:noFill/>
          <a:ln>
            <a:noFill/>
          </a:ln>
          <a:extLst>
            <a:ext uri="{53640926-AAD7-44d8-BBD7-CCE9431645EC}">
              <a14:shadowObscured xmlns:a14="http://schemas.microsoft.com/office/drawing/2010/main" xmlns=""/>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5043" y="962520"/>
            <a:ext cx="3742212" cy="48434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439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F25E-DC0D-D740-BBDE-387DA93521C7}"/>
              </a:ext>
            </a:extLst>
          </p:cNvPr>
          <p:cNvSpPr>
            <a:spLocks noGrp="1"/>
          </p:cNvSpPr>
          <p:nvPr>
            <p:ph type="title"/>
          </p:nvPr>
        </p:nvSpPr>
        <p:spPr/>
        <p:txBody>
          <a:bodyPr/>
          <a:lstStyle/>
          <a:p>
            <a:r>
              <a:rPr lang="en-US" dirty="0"/>
              <a:t>2008-2014 Western US</a:t>
            </a:r>
          </a:p>
        </p:txBody>
      </p:sp>
      <p:sp>
        <p:nvSpPr>
          <p:cNvPr id="3" name="Content Placeholder 2">
            <a:extLst>
              <a:ext uri="{FF2B5EF4-FFF2-40B4-BE49-F238E27FC236}">
                <a16:creationId xmlns:a16="http://schemas.microsoft.com/office/drawing/2014/main" id="{BEFB5016-6C43-C149-B41E-66E579CF45B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1398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416</TotalTime>
  <Words>2160</Words>
  <Application>Microsoft Macintosh PowerPoint</Application>
  <PresentationFormat>On-screen Show (4:3)</PresentationFormat>
  <Paragraphs>383</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2008 ML project and new ML project</vt:lpstr>
      <vt:lpstr>2008 northern California  wildfires</vt:lpstr>
      <vt:lpstr>2008-2014 Western US</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21</cp:revision>
  <dcterms:created xsi:type="dcterms:W3CDTF">2018-10-14T04:50:33Z</dcterms:created>
  <dcterms:modified xsi:type="dcterms:W3CDTF">2018-11-05T21:59:38Z</dcterms:modified>
</cp:coreProperties>
</file>